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9" r:id="rId8"/>
    <p:sldId id="260" r:id="rId9"/>
    <p:sldId id="270" r:id="rId10"/>
    <p:sldId id="271" r:id="rId11"/>
    <p:sldId id="272" r:id="rId12"/>
    <p:sldId id="261" r:id="rId13"/>
    <p:sldId id="273" r:id="rId14"/>
    <p:sldId id="262" r:id="rId15"/>
    <p:sldId id="274" r:id="rId16"/>
    <p:sldId id="275" r:id="rId17"/>
    <p:sldId id="263" r:id="rId18"/>
    <p:sldId id="265" r:id="rId19"/>
    <p:sldId id="264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90" autoAdjust="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90C-7840-4611-A840-D51C8754D01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0AB6-4073-4256-B28E-A1C1FC666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9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90C-7840-4611-A840-D51C8754D01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0AB6-4073-4256-B28E-A1C1FC666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9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90C-7840-4611-A840-D51C8754D01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0AB6-4073-4256-B28E-A1C1FC666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2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90C-7840-4611-A840-D51C8754D01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0AB6-4073-4256-B28E-A1C1FC666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9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90C-7840-4611-A840-D51C8754D01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0AB6-4073-4256-B28E-A1C1FC666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4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90C-7840-4611-A840-D51C8754D01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0AB6-4073-4256-B28E-A1C1FC666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90C-7840-4611-A840-D51C8754D01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0AB6-4073-4256-B28E-A1C1FC666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0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90C-7840-4611-A840-D51C8754D01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0AB6-4073-4256-B28E-A1C1FC666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7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90C-7840-4611-A840-D51C8754D01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0AB6-4073-4256-B28E-A1C1FC666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7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90C-7840-4611-A840-D51C8754D01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0AB6-4073-4256-B28E-A1C1FC666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0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90C-7840-4611-A840-D51C8754D01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0AB6-4073-4256-B28E-A1C1FC666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0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C890C-7840-4611-A840-D51C8754D01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70AB6-4073-4256-B28E-A1C1FC666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8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26 – One sample T hypothesis testing and practice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 207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2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How extreme is our data?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267200"/>
              </a:xfrm>
            </p:spPr>
            <p:txBody>
              <a:bodyPr>
                <a:normAutofit lnSpcReduction="10000"/>
              </a:bodyPr>
              <a:lstStyle/>
              <a:p>
                <a:pPr lvl="0"/>
                <a:r>
                  <a:rPr lang="en-US" sz="2800" dirty="0"/>
                  <a:t>Does our sample data seem extreme?  Sample average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=$20815.11</m:t>
                    </m:r>
                  </m:oMath>
                </a14:m>
                <a:endParaRPr lang="en-US" sz="2800" dirty="0"/>
              </a:p>
              <a:p>
                <a:pPr lvl="0"/>
                <a:r>
                  <a:rPr lang="en-US" sz="2800" dirty="0"/>
                  <a:t>Find the test statistic: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𝜇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𝑆𝐸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20815−20000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323.5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=2.519</m:t>
                    </m:r>
                  </m:oMath>
                </a14:m>
                <a:endParaRPr lang="en-US" sz="2800" dirty="0" smtClean="0"/>
              </a:p>
              <a:p>
                <a:pPr lvl="0"/>
                <a:r>
                  <a:rPr lang="en-US" sz="2800" dirty="0"/>
                  <a:t>To find the p-value, we need the area to the right of 2.519 and double it.</a:t>
                </a:r>
              </a:p>
              <a:p>
                <a:pPr lvl="0"/>
                <a:r>
                  <a:rPr lang="en-US" sz="2800" dirty="0"/>
                  <a:t>Because we don’t have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𝜎</m:t>
                    </m:r>
                  </m:oMath>
                </a14:m>
                <a:r>
                  <a:rPr lang="en-US" sz="2800" dirty="0"/>
                  <a:t>, we </a:t>
                </a:r>
                <a:r>
                  <a:rPr lang="en-US" sz="2800" dirty="0" smtClean="0"/>
                  <a:t>use a </a:t>
                </a:r>
                <a:r>
                  <a:rPr lang="en-US" sz="2800" dirty="0"/>
                  <a:t>t-distribution.  </a:t>
                </a:r>
                <a:r>
                  <a:rPr lang="en-US" sz="2800" dirty="0" err="1"/>
                  <a:t>T.Dist</a:t>
                </a:r>
                <a:r>
                  <a:rPr lang="en-US" sz="2800" dirty="0"/>
                  <a:t>(2.519,79,1)</a:t>
                </a:r>
              </a:p>
              <a:p>
                <a:pPr lvl="0"/>
                <a:r>
                  <a:rPr lang="en-US" sz="2800" dirty="0">
                    <a:solidFill>
                      <a:schemeClr val="bg1"/>
                    </a:solidFill>
                  </a:rPr>
                  <a:t>Don’t forget to do 1-Tist() and then double the results because its two tailed.</a:t>
                </a:r>
              </a:p>
              <a:p>
                <a:pPr lvl="0"/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267200"/>
              </a:xfrm>
              <a:blipFill rotWithShape="1">
                <a:blip r:embed="rId2"/>
                <a:stretch>
                  <a:fillRect l="-1259" t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964211"/>
            <a:ext cx="594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5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How extreme is our data?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267200"/>
              </a:xfrm>
            </p:spPr>
            <p:txBody>
              <a:bodyPr>
                <a:normAutofit lnSpcReduction="10000"/>
              </a:bodyPr>
              <a:lstStyle/>
              <a:p>
                <a:pPr lvl="0"/>
                <a:r>
                  <a:rPr lang="en-US" sz="2800" dirty="0"/>
                  <a:t>Does our sample data seem extreme?  Sample average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=$20815.11</m:t>
                    </m:r>
                  </m:oMath>
                </a14:m>
                <a:endParaRPr lang="en-US" sz="2800" dirty="0"/>
              </a:p>
              <a:p>
                <a:pPr lvl="0"/>
                <a:r>
                  <a:rPr lang="en-US" sz="2800" dirty="0"/>
                  <a:t>Find the test statistic: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𝜇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𝑆𝐸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20815−20000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323.5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=2.519</m:t>
                    </m:r>
                  </m:oMath>
                </a14:m>
                <a:endParaRPr lang="en-US" sz="2800" dirty="0" smtClean="0"/>
              </a:p>
              <a:p>
                <a:pPr lvl="0"/>
                <a:r>
                  <a:rPr lang="en-US" sz="2800" dirty="0"/>
                  <a:t>To find the p-value, we need the area to the right of 2.519 and double it.</a:t>
                </a:r>
              </a:p>
              <a:p>
                <a:pPr lvl="0"/>
                <a:r>
                  <a:rPr lang="en-US" sz="2800" dirty="0"/>
                  <a:t>Because we don’t have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𝜎</m:t>
                    </m:r>
                  </m:oMath>
                </a14:m>
                <a:r>
                  <a:rPr lang="en-US" sz="2800" dirty="0"/>
                  <a:t>, we </a:t>
                </a:r>
                <a:r>
                  <a:rPr lang="en-US" sz="2800" dirty="0" smtClean="0"/>
                  <a:t>use a </a:t>
                </a:r>
                <a:r>
                  <a:rPr lang="en-US" sz="2800" dirty="0"/>
                  <a:t>t-distribution.  </a:t>
                </a:r>
                <a:r>
                  <a:rPr lang="en-US" sz="2800" dirty="0" err="1"/>
                  <a:t>T.Dist</a:t>
                </a:r>
                <a:r>
                  <a:rPr lang="en-US" sz="2800" dirty="0"/>
                  <a:t>(2.519,79,1)</a:t>
                </a:r>
              </a:p>
              <a:p>
                <a:pPr lvl="0"/>
                <a:r>
                  <a:rPr lang="en-US" sz="2800" dirty="0"/>
                  <a:t>Don’t forget to do 1-Tist() and then double the results because its two tailed.</a:t>
                </a:r>
              </a:p>
              <a:p>
                <a:pPr lvl="0"/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267200"/>
              </a:xfrm>
              <a:blipFill rotWithShape="1">
                <a:blip r:embed="rId2"/>
                <a:stretch>
                  <a:fillRect l="-1259" t="-2286" b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964211"/>
            <a:ext cx="594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81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lvl="0"/>
                <a:r>
                  <a:rPr lang="en-US" dirty="0" smtClean="0"/>
                  <a:t>A recent ad claimed that the average price for a Buick is $20,000.  Is that correct?  (Our data’s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=$20815.11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0"/>
                <a:r>
                  <a:rPr lang="en-US" dirty="0"/>
                  <a:t>With a p-value of 0.0138, do we reject the null hypothesis, that the average price of a used Buick is $20000?</a:t>
                </a:r>
              </a:p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Yes, we do reject the null.  The average price is not $20,000.</a:t>
                </a:r>
              </a:p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It would be polite to then supply a 95% confidence interval for what the population average price is for Buicks.</a:t>
                </a:r>
              </a:p>
              <a:p>
                <a:pPr lvl="0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000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551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lvl="0"/>
                <a:r>
                  <a:rPr lang="en-US" dirty="0" smtClean="0"/>
                  <a:t>A recent ad claimed that the average price for a Buick is $20,000.  Is that correct?  (Our data’s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=$20815.11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0"/>
                <a:r>
                  <a:rPr lang="en-US" dirty="0"/>
                  <a:t>With a p-value of 0.0138, do we reject the null hypothesis, that the average price of a used Buick is $20000?</a:t>
                </a:r>
              </a:p>
              <a:p>
                <a:pPr lvl="0"/>
                <a:r>
                  <a:rPr lang="en-US" dirty="0"/>
                  <a:t>Yes, we do reject the null.  The average price is not $20,000.</a:t>
                </a:r>
              </a:p>
              <a:p>
                <a:pPr lvl="0"/>
                <a:r>
                  <a:rPr lang="en-US" dirty="0"/>
                  <a:t>It would be polite to then supply a 95% confidence interval for what the population average price is for Buicks.</a:t>
                </a:r>
              </a:p>
              <a:p>
                <a:pPr lvl="0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000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205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5: Build a 95% confidence interval</a:t>
            </a:r>
            <a:br>
              <a:rPr lang="en-US" dirty="0" smtClean="0"/>
            </a:br>
            <a:r>
              <a:rPr lang="en-US" dirty="0" smtClean="0"/>
              <a:t>(Only do this step if you reject the null)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𝑝𝑜𝑖𝑛𝑡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𝑒𝑠𝑡𝑖𝑚𝑎𝑡𝑒</m:t>
                    </m:r>
                    <m:r>
                      <a:rPr lang="en-US" b="0" i="1" smtClean="0">
                        <a:latin typeface="Cambria Math"/>
                      </a:rPr>
                      <m:t> ±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𝑠𝑐𝑜𝑟𝑒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𝑆𝐸</m:t>
                    </m:r>
                  </m:oMath>
                </a14:m>
                <a:endParaRPr lang="en-US" dirty="0" smtClean="0"/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i="1" smtClean="0">
                        <a:latin typeface="Cambria Math"/>
                        <a:ea typeface="Cambria Math"/>
                      </a:rPr>
                      <m:t>±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𝑠𝑐𝑜𝑟𝑒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$20815.11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±(1.99)∙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323.5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$20815.11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±$643.96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There is a 95% chance that the average price for Buicks is between $20,171 and $21,469.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665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5: Build a 95% confidence interval</a:t>
            </a:r>
            <a:br>
              <a:rPr lang="en-US" dirty="0" smtClean="0"/>
            </a:br>
            <a:r>
              <a:rPr lang="en-US" dirty="0" smtClean="0"/>
              <a:t>(Only do this step if you reject the null)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𝑝𝑜𝑖𝑛𝑡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𝑒𝑠𝑡𝑖𝑚𝑎𝑡𝑒</m:t>
                    </m:r>
                    <m:r>
                      <a:rPr lang="en-US" b="0" i="1" smtClean="0">
                        <a:latin typeface="Cambria Math"/>
                      </a:rPr>
                      <m:t> ±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𝑠𝑐𝑜𝑟𝑒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𝑆𝐸</m:t>
                    </m:r>
                  </m:oMath>
                </a14:m>
                <a:endParaRPr lang="en-US" dirty="0" smtClean="0"/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i="1" smtClean="0">
                        <a:latin typeface="Cambria Math"/>
                        <a:ea typeface="Cambria Math"/>
                      </a:rPr>
                      <m:t>±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𝑠𝑐𝑜𝑟𝑒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$20815.11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±(1.99)∙</m:t>
                    </m:r>
                    <m:r>
                      <a:rPr lang="en-US" i="1" smtClean="0">
                        <a:latin typeface="Cambria Math"/>
                      </a:rPr>
                      <m:t>323.5</m:t>
                    </m:r>
                  </m:oMath>
                </a14:m>
                <a:endParaRPr lang="en-US" dirty="0" smtClean="0"/>
              </a:p>
              <a:p>
                <a:pPr lvl="0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$20815.11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±$643.96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There is a 95% chance that the average price for Buicks is between $20,171 and $21,469.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5715000" y="2308485"/>
            <a:ext cx="2209800" cy="685800"/>
          </a:xfrm>
          <a:prstGeom prst="wedgeRectCallout">
            <a:avLst>
              <a:gd name="adj1" fmla="val -122106"/>
              <a:gd name="adj2" fmla="val 6230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T.INV(0.025,79)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9718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5: Build a 95% confidence interval</a:t>
            </a:r>
            <a:br>
              <a:rPr lang="en-US" dirty="0" smtClean="0"/>
            </a:br>
            <a:r>
              <a:rPr lang="en-US" dirty="0" smtClean="0"/>
              <a:t>(Only do this step if you reject the null)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𝑝𝑜𝑖𝑛𝑡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𝑒𝑠𝑡𝑖𝑚𝑎𝑡𝑒</m:t>
                    </m:r>
                    <m:r>
                      <a:rPr lang="en-US" b="0" i="1" smtClean="0">
                        <a:latin typeface="Cambria Math"/>
                      </a:rPr>
                      <m:t> ±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𝑠𝑐𝑜𝑟𝑒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𝑆𝐸</m:t>
                    </m:r>
                  </m:oMath>
                </a14:m>
                <a:endParaRPr lang="en-US" dirty="0" smtClean="0"/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i="1" smtClean="0">
                        <a:latin typeface="Cambria Math"/>
                        <a:ea typeface="Cambria Math"/>
                      </a:rPr>
                      <m:t>±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𝑠𝑐𝑜𝑟𝑒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$20815.11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±(1.99)∙</m:t>
                    </m:r>
                    <m:r>
                      <a:rPr lang="en-US" i="1" smtClean="0">
                        <a:latin typeface="Cambria Math"/>
                      </a:rPr>
                      <m:t>323.5</m:t>
                    </m:r>
                  </m:oMath>
                </a14:m>
                <a:endParaRPr lang="en-US" dirty="0" smtClean="0"/>
              </a:p>
              <a:p>
                <a:pPr lvl="0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$20815.11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±$643.96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There is a 95% chance that the average price for Buicks is between $20,171 and $21,469.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5715000" y="2308485"/>
            <a:ext cx="2209800" cy="685800"/>
          </a:xfrm>
          <a:prstGeom prst="wedgeRectCallout">
            <a:avLst>
              <a:gd name="adj1" fmla="val -122106"/>
              <a:gd name="adj2" fmla="val 6230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T.INV(0.025,79)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9718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turn: Problem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local dealership claims that the average price for a Cadillac is $40,000.  Test this claim with a hypothesis test at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=0.05</m:t>
                    </m:r>
                  </m:oMath>
                </a14:m>
                <a:r>
                  <a:rPr lang="en-US" dirty="0" smtClean="0"/>
                  <a:t> level.  (Use the same data set)</a:t>
                </a:r>
              </a:p>
              <a:p>
                <a:r>
                  <a:rPr lang="en-US" dirty="0"/>
                  <a:t>If you reject the claim, follow up with a confidence interval</a:t>
                </a:r>
                <a:r>
                  <a:rPr lang="en-US" dirty="0" smtClean="0"/>
                  <a:t>.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Enter your answers on the Moodle quiz for today’s points.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930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Answer to Problem 2 – for teacher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Test the claim that the average price of a Cadillac is $40,000.</a:t>
                </a:r>
              </a:p>
              <a:p>
                <a:r>
                  <a:rPr lang="en-US" dirty="0" smtClean="0"/>
                  <a:t>Ho: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=40,000</m:t>
                    </m:r>
                  </m:oMath>
                </a14:m>
                <a:r>
                  <a:rPr lang="en-US" dirty="0" smtClean="0"/>
                  <a:t>	Ha: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≠40,000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300726"/>
              </p:ext>
            </p:extLst>
          </p:nvPr>
        </p:nvGraphicFramePr>
        <p:xfrm>
          <a:off x="381000" y="3581400"/>
          <a:ext cx="3657600" cy="2992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5446"/>
                <a:gridCol w="1772154"/>
              </a:tblGrid>
              <a:tr h="620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Cadillac problem</a:t>
                      </a:r>
                      <a:endParaRPr lang="en-US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3104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mu</a:t>
                      </a:r>
                      <a:endParaRPr lang="en-US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40000</a:t>
                      </a:r>
                      <a:endParaRPr lang="en-US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3104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average</a:t>
                      </a:r>
                      <a:endParaRPr lang="en-US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40936.33545</a:t>
                      </a:r>
                      <a:endParaRPr lang="en-US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3104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</a:t>
                      </a:r>
                      <a:endParaRPr lang="en-US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10010.70164</a:t>
                      </a:r>
                      <a:endParaRPr lang="en-US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3104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</a:t>
                      </a:r>
                      <a:endParaRPr lang="en-US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1119.230469</a:t>
                      </a:r>
                      <a:endParaRPr lang="en-US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4884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0.836588597</a:t>
                      </a:r>
                      <a:endParaRPr lang="en-US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620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p-value – 2 tailed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0.40534734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710730"/>
              </p:ext>
            </p:extLst>
          </p:nvPr>
        </p:nvGraphicFramePr>
        <p:xfrm>
          <a:off x="4953000" y="4038600"/>
          <a:ext cx="3738880" cy="2243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9440"/>
                <a:gridCol w="1869440"/>
              </a:tblGrid>
              <a:tr h="148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p-value distractors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Reasons  for wrong answers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485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guessing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485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0.203099777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Only </a:t>
                      </a:r>
                      <a:r>
                        <a:rPr lang="en-US" sz="1600" dirty="0" smtClean="0">
                          <a:effectLst/>
                        </a:rPr>
                        <a:t>half the </a:t>
                      </a:r>
                      <a:r>
                        <a:rPr lang="en-US" sz="1600" dirty="0">
                          <a:effectLst/>
                        </a:rPr>
                        <a:t>answer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485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0.796900223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Didn’t subtract from one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485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</a:rPr>
                        <a:t>0.8366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</a:rPr>
                        <a:t>Test</a:t>
                      </a:r>
                      <a:r>
                        <a:rPr lang="en-US" sz="1600" baseline="0" dirty="0" smtClean="0">
                          <a:effectLst/>
                          <a:latin typeface="Times New Roman"/>
                          <a:ea typeface="Calibri"/>
                        </a:rPr>
                        <a:t> stat instead of p-value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57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turn: Problem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local dealership claims that the average mileage for a used Saturn is 25,000.  Test this claim with a hypothesis test at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=0.05</m:t>
                    </m:r>
                  </m:oMath>
                </a14:m>
                <a:r>
                  <a:rPr lang="en-US" dirty="0" smtClean="0"/>
                  <a:t> level.  (Use the same data set)</a:t>
                </a:r>
              </a:p>
              <a:p>
                <a:r>
                  <a:rPr lang="en-US" dirty="0"/>
                  <a:t>If you reject the claim, follow up with a confidence interval</a:t>
                </a:r>
                <a:r>
                  <a:rPr lang="en-US" dirty="0" smtClean="0"/>
                  <a:t>.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Enter your answers on the Moodle quiz for today’s points.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17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 for 1 sample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000" dirty="0" smtClean="0"/>
                  <a:t>A recent ad claimed that the average price for a Buick is $20,000.  Is that correct?  The </a:t>
                </a:r>
                <a:r>
                  <a:rPr lang="en-US" sz="3000" dirty="0" err="1"/>
                  <a:t>UsedCar</a:t>
                </a:r>
                <a:r>
                  <a:rPr lang="en-US" sz="3000" dirty="0"/>
                  <a:t> data set includes 80 randomly selected Buicks, among many other cars.  Use this data to test the hypothesis that the average Buick price is $20,000</a:t>
                </a:r>
                <a:r>
                  <a:rPr lang="en-US" sz="3000" dirty="0" smtClean="0"/>
                  <a:t>.   Use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𝛼</m:t>
                    </m:r>
                    <m:r>
                      <a:rPr lang="en-US" sz="3000" b="0" i="1" smtClean="0">
                        <a:latin typeface="Cambria Math"/>
                      </a:rPr>
                      <m:t>=0.05.</m:t>
                    </m:r>
                  </m:oMath>
                </a14:m>
                <a:endParaRPr lang="en-US" sz="3000" dirty="0" smtClean="0"/>
              </a:p>
              <a:p>
                <a:pPr marL="0" indent="0">
                  <a:buNone/>
                </a:pPr>
                <a:r>
                  <a:rPr lang="en-US" sz="3000" dirty="0" smtClean="0"/>
                  <a:t>Process: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State Hypothesis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Describe sampling distribution – Need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and SE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How extreme is our data? (P-value)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Draw conclusion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156" r="-2222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198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Answer to Problem 3 – for teacher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Test the claim that the average mileage of a Saturn is 25,000.</a:t>
                </a:r>
              </a:p>
              <a:p>
                <a:r>
                  <a:rPr lang="en-US" dirty="0" smtClean="0"/>
                  <a:t>Ho: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=40,000</m:t>
                    </m:r>
                  </m:oMath>
                </a14:m>
                <a:r>
                  <a:rPr lang="en-US" dirty="0" smtClean="0"/>
                  <a:t>	Ha: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≠40,000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28008"/>
              </p:ext>
            </p:extLst>
          </p:nvPr>
        </p:nvGraphicFramePr>
        <p:xfrm>
          <a:off x="381000" y="3581400"/>
          <a:ext cx="3657600" cy="2971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5446"/>
                <a:gridCol w="1772154"/>
              </a:tblGrid>
              <a:tr h="620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</a:rPr>
                        <a:t>Saturn mileage problem.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3104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mu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25000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3104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average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20335.75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3104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8479.994117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3104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1094.762533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4884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4.260512996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620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p-value – 2 tailed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</a:rPr>
                        <a:t>7.43974E-05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287491"/>
              </p:ext>
            </p:extLst>
          </p:nvPr>
        </p:nvGraphicFramePr>
        <p:xfrm>
          <a:off x="4953000" y="4038600"/>
          <a:ext cx="3738880" cy="2243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9440"/>
                <a:gridCol w="1869440"/>
              </a:tblGrid>
              <a:tr h="148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p-value distractors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Reasons  for wrong answers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485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0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guessing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485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3.71987E-05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Only </a:t>
                      </a:r>
                      <a:r>
                        <a:rPr lang="en-US" sz="1600" dirty="0" smtClean="0">
                          <a:effectLst/>
                        </a:rPr>
                        <a:t>half the </a:t>
                      </a:r>
                      <a:r>
                        <a:rPr lang="en-US" sz="1600" dirty="0">
                          <a:effectLst/>
                        </a:rPr>
                        <a:t>answer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485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</a:rPr>
                        <a:t>0.999962801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Didn’t subtract from one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485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</a:rPr>
                        <a:t>4.26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</a:rPr>
                        <a:t>Test</a:t>
                      </a:r>
                      <a:r>
                        <a:rPr lang="en-US" sz="1600" baseline="0" dirty="0" smtClean="0">
                          <a:effectLst/>
                          <a:latin typeface="Times New Roman"/>
                          <a:ea typeface="Calibri"/>
                        </a:rPr>
                        <a:t> stat instead of p-value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10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 for 1 sample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000" dirty="0" smtClean="0"/>
                  <a:t>A recent ad claimed that the average price for a Buick is $20,000.  Is that correct?  The </a:t>
                </a:r>
                <a:r>
                  <a:rPr lang="en-US" sz="3000" dirty="0" err="1"/>
                  <a:t>UsedCar</a:t>
                </a:r>
                <a:r>
                  <a:rPr lang="en-US" sz="3000" dirty="0"/>
                  <a:t> data set includes 80 randomly selected Buicks, among many other cars.  Use this data to test the hypothesis that the average Buick price is $20,000</a:t>
                </a:r>
                <a:r>
                  <a:rPr lang="en-US" sz="3000" dirty="0" smtClean="0"/>
                  <a:t>.   Use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𝛼</m:t>
                    </m:r>
                    <m:r>
                      <a:rPr lang="en-US" sz="3000" b="0" i="1" smtClean="0">
                        <a:latin typeface="Cambria Math"/>
                      </a:rPr>
                      <m:t>=0.05.</m:t>
                    </m:r>
                  </m:oMath>
                </a14:m>
                <a:endParaRPr lang="en-US" sz="3000" dirty="0" smtClean="0"/>
              </a:p>
              <a:p>
                <a:pPr marL="0" indent="0">
                  <a:buNone/>
                </a:pPr>
                <a:r>
                  <a:rPr lang="en-US" sz="3000" dirty="0" smtClean="0"/>
                  <a:t>Process:</a:t>
                </a:r>
              </a:p>
              <a:p>
                <a:r>
                  <a:rPr lang="en-US" dirty="0" smtClean="0"/>
                  <a:t>State Hypothesis</a:t>
                </a:r>
              </a:p>
              <a:p>
                <a:r>
                  <a:rPr lang="en-US" dirty="0" smtClean="0"/>
                  <a:t>Describe sampling distribution –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and SE</a:t>
                </a:r>
              </a:p>
              <a:p>
                <a:r>
                  <a:rPr lang="en-US" dirty="0" smtClean="0"/>
                  <a:t>How extreme is our data? (P-value)</a:t>
                </a:r>
              </a:p>
              <a:p>
                <a:r>
                  <a:rPr lang="en-US" dirty="0" smtClean="0"/>
                  <a:t>Draw conclusion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156" r="-2222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47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State Hypotheses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lvl="0"/>
                <a:r>
                  <a:rPr lang="en-US" dirty="0"/>
                  <a:t>Null Hypothesis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: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𝐵𝑢𝑖𝑐𝑘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=20,000</m:t>
                      </m:r>
                    </m:oMath>
                  </m:oMathPara>
                </a14:m>
                <a:endParaRPr lang="en-US" dirty="0"/>
              </a:p>
              <a:p>
                <a:pPr lvl="0"/>
                <a:r>
                  <a:rPr lang="en-US" dirty="0"/>
                  <a:t>Alternate hypothesis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 :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𝐵𝑢𝑖𝑐𝑘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≠20,000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In this case, I’ll use a two-sided test because I don’t have a theory about whether the average price for a Buick is higher or lower than 20,000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In step 3, this means I’ll have to double the p-value.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52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State Hypotheses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lvl="0"/>
                <a:r>
                  <a:rPr lang="en-US" dirty="0"/>
                  <a:t>Null Hypothesis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: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𝐵𝑢𝑖𝑐𝑘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=20,000</m:t>
                      </m:r>
                    </m:oMath>
                  </m:oMathPara>
                </a14:m>
                <a:endParaRPr lang="en-US" dirty="0"/>
              </a:p>
              <a:p>
                <a:pPr lvl="0"/>
                <a:r>
                  <a:rPr lang="en-US" dirty="0"/>
                  <a:t>Alternate hypothesis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: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𝐵𝑢𝑖𝑐𝑘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≠20,000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this case, I’ll use a two-sided test because I don’t have a theory about whether the average price for a Buick is higher or lower than 20,000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In step 3, this means I’ll have to double the p-value.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63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Describe sampling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047999"/>
              </a:xfrm>
            </p:spPr>
            <p:txBody>
              <a:bodyPr/>
              <a:lstStyle/>
              <a:p>
                <a:r>
                  <a:rPr lang="en-US" dirty="0" smtClean="0"/>
                  <a:t>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and SE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=$20,000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𝑆𝐸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2893.7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80</m:t>
                            </m:r>
                          </m:e>
                        </m:rad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=323.5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047999"/>
              </a:xfrm>
              <a:blipFill rotWithShape="1">
                <a:blip r:embed="rId2"/>
                <a:stretch>
                  <a:fillRect l="-1630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65" y="5257800"/>
            <a:ext cx="604697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76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Describe sampling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047999"/>
              </a:xfrm>
            </p:spPr>
            <p:txBody>
              <a:bodyPr/>
              <a:lstStyle/>
              <a:p>
                <a:r>
                  <a:rPr lang="en-US" dirty="0" smtClean="0"/>
                  <a:t>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and SE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=$20,000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𝑆𝐸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2893.7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80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/>
                      </a:rPr>
                      <m:t>=323.5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047999"/>
              </a:xfrm>
              <a:blipFill rotWithShape="1">
                <a:blip r:embed="rId2"/>
                <a:stretch>
                  <a:fillRect l="-1630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65" y="5257800"/>
            <a:ext cx="604697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7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How extreme is our data?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267200"/>
              </a:xfrm>
            </p:spPr>
            <p:txBody>
              <a:bodyPr>
                <a:normAutofit lnSpcReduction="10000"/>
              </a:bodyPr>
              <a:lstStyle/>
              <a:p>
                <a:pPr lvl="0"/>
                <a:r>
                  <a:rPr lang="en-US" sz="2800" dirty="0"/>
                  <a:t>Does our sample data seem extreme?  Sample average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=$20815.11</m:t>
                    </m:r>
                  </m:oMath>
                </a14:m>
                <a:endParaRPr lang="en-US" sz="2800" dirty="0"/>
              </a:p>
              <a:p>
                <a:pPr lvl="0"/>
                <a:r>
                  <a:rPr lang="en-US" sz="2800" dirty="0" smtClean="0"/>
                  <a:t>Find the test statistic: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𝜇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𝑆𝐸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20815−20000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323.5</m:t>
                        </m:r>
                      </m:den>
                    </m:f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=2.519</m:t>
                    </m:r>
                  </m:oMath>
                </a14:m>
                <a:endParaRPr lang="en-US" sz="2800" dirty="0" smtClean="0">
                  <a:solidFill>
                    <a:schemeClr val="bg1"/>
                  </a:solidFill>
                </a:endParaRPr>
              </a:p>
              <a:p>
                <a:pPr lvl="0"/>
                <a:r>
                  <a:rPr lang="en-US" sz="2800" dirty="0">
                    <a:solidFill>
                      <a:schemeClr val="bg1"/>
                    </a:solidFill>
                  </a:rPr>
                  <a:t>To find the p-value, we need the area to the right of 2.519 and double it.</a:t>
                </a:r>
              </a:p>
              <a:p>
                <a:pPr lvl="0"/>
                <a:r>
                  <a:rPr lang="en-US" sz="2800" dirty="0">
                    <a:solidFill>
                      <a:schemeClr val="bg1"/>
                    </a:solidFill>
                  </a:rPr>
                  <a:t>Because we don’t have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, we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use a </a:t>
                </a:r>
                <a:r>
                  <a:rPr lang="en-US" sz="2800" dirty="0">
                    <a:solidFill>
                      <a:schemeClr val="bg1"/>
                    </a:solidFill>
                  </a:rPr>
                  <a:t>t-distribution. 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T.Dist</a:t>
                </a:r>
                <a:r>
                  <a:rPr lang="en-US" sz="2800" dirty="0">
                    <a:solidFill>
                      <a:schemeClr val="bg1"/>
                    </a:solidFill>
                  </a:rPr>
                  <a:t>(2.519,79,1)</a:t>
                </a:r>
              </a:p>
              <a:p>
                <a:pPr lvl="0"/>
                <a:r>
                  <a:rPr lang="en-US" sz="2800" dirty="0">
                    <a:solidFill>
                      <a:schemeClr val="bg1"/>
                    </a:solidFill>
                  </a:rPr>
                  <a:t>Don’t forget to do 1-Tist() and then double the results because its two tailed.</a:t>
                </a:r>
              </a:p>
              <a:p>
                <a:pPr lvl="0"/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267200"/>
              </a:xfrm>
              <a:blipFill rotWithShape="1">
                <a:blip r:embed="rId2"/>
                <a:stretch>
                  <a:fillRect l="-1259" t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964211"/>
            <a:ext cx="594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7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How extreme is our data?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267200"/>
              </a:xfrm>
            </p:spPr>
            <p:txBody>
              <a:bodyPr>
                <a:normAutofit lnSpcReduction="10000"/>
              </a:bodyPr>
              <a:lstStyle/>
              <a:p>
                <a:pPr lvl="0"/>
                <a:r>
                  <a:rPr lang="en-US" sz="2800" dirty="0"/>
                  <a:t>Does our sample data seem extreme?  Sample average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=$20815.11</m:t>
                    </m:r>
                  </m:oMath>
                </a14:m>
                <a:endParaRPr lang="en-US" sz="2800" dirty="0"/>
              </a:p>
              <a:p>
                <a:pPr lvl="0"/>
                <a:r>
                  <a:rPr lang="en-US" sz="2800" dirty="0"/>
                  <a:t>Find the test statistic: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𝜇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𝑆𝐸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20815−20000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323.5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=2.519</m:t>
                    </m:r>
                  </m:oMath>
                </a14:m>
                <a:endParaRPr lang="en-US" sz="2800" dirty="0" smtClean="0"/>
              </a:p>
              <a:p>
                <a:pPr lvl="0"/>
                <a:r>
                  <a:rPr lang="en-US" sz="2800" dirty="0"/>
                  <a:t>To find the p-value,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we need the area to the right of 2.519 and double it.</a:t>
                </a:r>
              </a:p>
              <a:p>
                <a:pPr lvl="0"/>
                <a:r>
                  <a:rPr lang="en-US" sz="2800" dirty="0">
                    <a:solidFill>
                      <a:schemeClr val="bg1"/>
                    </a:solidFill>
                  </a:rPr>
                  <a:t>Because we don’t have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, we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use a </a:t>
                </a:r>
                <a:r>
                  <a:rPr lang="en-US" sz="2800" dirty="0">
                    <a:solidFill>
                      <a:schemeClr val="bg1"/>
                    </a:solidFill>
                  </a:rPr>
                  <a:t>t-distribution. 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T.Dist</a:t>
                </a:r>
                <a:r>
                  <a:rPr lang="en-US" sz="2800" dirty="0">
                    <a:solidFill>
                      <a:schemeClr val="bg1"/>
                    </a:solidFill>
                  </a:rPr>
                  <a:t>(2.519,79,1)</a:t>
                </a:r>
              </a:p>
              <a:p>
                <a:pPr lvl="0"/>
                <a:r>
                  <a:rPr lang="en-US" sz="2800" dirty="0">
                    <a:solidFill>
                      <a:schemeClr val="bg1"/>
                    </a:solidFill>
                  </a:rPr>
                  <a:t>Don’t forget to do 1-Tist() and then double the results because its two tailed.</a:t>
                </a:r>
              </a:p>
              <a:p>
                <a:pPr lvl="0"/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267200"/>
              </a:xfrm>
              <a:blipFill rotWithShape="1">
                <a:blip r:embed="rId2"/>
                <a:stretch>
                  <a:fillRect l="-1259" t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964211"/>
            <a:ext cx="594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5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1369</Words>
  <Application>Microsoft Office PowerPoint</Application>
  <PresentationFormat>On-screen Show (4:3)</PresentationFormat>
  <Paragraphs>153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Day 26 – One sample T hypothesis testing and practice </vt:lpstr>
      <vt:lpstr>Hypothesis test for 1 sample mean</vt:lpstr>
      <vt:lpstr>Hypothesis test for 1 sample mean</vt:lpstr>
      <vt:lpstr>Step 1: State Hypotheses</vt:lpstr>
      <vt:lpstr>Step 1: State Hypotheses</vt:lpstr>
      <vt:lpstr>Step 2: Describe sampling distribution</vt:lpstr>
      <vt:lpstr>Step 2: Describe sampling distribution</vt:lpstr>
      <vt:lpstr>Step 3: How extreme is our data?</vt:lpstr>
      <vt:lpstr>Step 3: How extreme is our data?</vt:lpstr>
      <vt:lpstr>Step 3: How extreme is our data?</vt:lpstr>
      <vt:lpstr>Step 3: How extreme is our data?</vt:lpstr>
      <vt:lpstr>Step 4: Conclusions</vt:lpstr>
      <vt:lpstr>Step 4: Conclusions</vt:lpstr>
      <vt:lpstr>Step 5: Build a 95% confidence interval (Only do this step if you reject the null)</vt:lpstr>
      <vt:lpstr>Step 5: Build a 95% confidence interval (Only do this step if you reject the null)</vt:lpstr>
      <vt:lpstr>Step 5: Build a 95% confidence interval (Only do this step if you reject the null)</vt:lpstr>
      <vt:lpstr>Your turn: Problem 2</vt:lpstr>
      <vt:lpstr>Answer to Problem 2 – for teacher</vt:lpstr>
      <vt:lpstr>Your turn: Problem 3</vt:lpstr>
      <vt:lpstr>Answer to Problem 3 – for teacher</vt:lpstr>
    </vt:vector>
  </TitlesOfParts>
  <Company>Carroll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26 – One sample T hypothesis testing and practice</dc:title>
  <dc:creator>Fasteen, Jodi</dc:creator>
  <cp:lastModifiedBy>Cline, Kelly</cp:lastModifiedBy>
  <cp:revision>10</cp:revision>
  <dcterms:created xsi:type="dcterms:W3CDTF">2017-03-23T16:47:47Z</dcterms:created>
  <dcterms:modified xsi:type="dcterms:W3CDTF">2017-05-24T17:35:04Z</dcterms:modified>
</cp:coreProperties>
</file>